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井 寿樹(ishii-toshiki.jq4)" initials="石井" lastIdx="1" clrIdx="0">
    <p:extLst>
      <p:ext uri="{19B8F6BF-5375-455C-9EA6-DF929625EA0E}">
        <p15:presenceInfo xmlns:p15="http://schemas.microsoft.com/office/powerpoint/2012/main" userId="S-1-5-21-4175116151-3849908774-3845857867-5469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30E"/>
    <a:srgbClr val="FF9900"/>
    <a:srgbClr val="FF6600"/>
    <a:srgbClr val="FFCC99"/>
    <a:srgbClr val="FFFF99"/>
    <a:srgbClr val="B7B6B4"/>
    <a:srgbClr val="CCFFCC"/>
    <a:srgbClr val="00FF00"/>
    <a:srgbClr val="F4F49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8B98-4395-4722-93E8-D31E2F327386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FD27-7C40-4D8C-8BC8-49C0E09AF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0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7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7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5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4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5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08D6-20F0-46DC-9DFF-AB1A92D88B6E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4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26473" y="0"/>
            <a:ext cx="6857999" cy="9905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34" b="97458" l="14719" r="98990">
                        <a14:foregroundMark x1="22078" y1="60339" x2="22078" y2="60339"/>
                        <a14:foregroundMark x1="26118" y1="53051" x2="26118" y2="53051"/>
                        <a14:foregroundMark x1="26118" y1="41695" x2="26118" y2="41695"/>
                        <a14:foregroundMark x1="19913" y1="41017" x2="19913" y2="41017"/>
                        <a14:foregroundMark x1="34488" y1="52203" x2="34488" y2="52203"/>
                        <a14:foregroundMark x1="36941" y1="53390" x2="36941" y2="53390"/>
                        <a14:foregroundMark x1="51948" y1="90000" x2="51948" y2="90000"/>
                        <a14:foregroundMark x1="62915" y1="83729" x2="62915" y2="83729"/>
                        <a14:foregroundMark x1="60750" y1="79492" x2="60750" y2="79492"/>
                        <a14:foregroundMark x1="75180" y1="84915" x2="75180" y2="84915"/>
                        <a14:foregroundMark x1="81530" y1="82034" x2="81530" y2="82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56" r="17019"/>
          <a:stretch/>
        </p:blipFill>
        <p:spPr>
          <a:xfrm>
            <a:off x="139975" y="1836731"/>
            <a:ext cx="4161403" cy="6643914"/>
          </a:xfrm>
          <a:prstGeom prst="rect">
            <a:avLst/>
          </a:prstGeom>
          <a:noFill/>
        </p:spPr>
      </p:pic>
      <p:sp>
        <p:nvSpPr>
          <p:cNvPr id="46" name="テキスト ボックス 45"/>
          <p:cNvSpPr txBox="1"/>
          <p:nvPr/>
        </p:nvSpPr>
        <p:spPr>
          <a:xfrm>
            <a:off x="2837458" y="3859303"/>
            <a:ext cx="1292662" cy="3806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滑り止め　</a:t>
            </a:r>
            <a:r>
              <a:rPr kumimoji="1" lang="en-US" altLang="ja-JP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つけておきたい</a:t>
            </a:r>
            <a:r>
              <a:rPr kumimoji="1" lang="en-US" altLang="ja-JP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4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　　口と足　</a:t>
            </a:r>
            <a:endParaRPr kumimoji="1" lang="en-US" altLang="ja-JP" sz="2400" b="1" dirty="0" smtClean="0">
              <a:ln w="12700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47938" y="1503712"/>
            <a:ext cx="2161771" cy="1529444"/>
            <a:chOff x="4887081" y="1200634"/>
            <a:chExt cx="2063800" cy="1669775"/>
          </a:xfrm>
        </p:grpSpPr>
        <p:sp>
          <p:nvSpPr>
            <p:cNvPr id="48" name="円形吹き出し 47"/>
            <p:cNvSpPr/>
            <p:nvPr/>
          </p:nvSpPr>
          <p:spPr>
            <a:xfrm rot="11203277">
              <a:off x="4887081" y="1200634"/>
              <a:ext cx="2014019" cy="1669775"/>
            </a:xfrm>
            <a:prstGeom prst="wedgeEllipseCallout">
              <a:avLst>
                <a:gd name="adj1" fmla="val 23658"/>
                <a:gd name="adj2" fmla="val -43761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907712" y="1336934"/>
              <a:ext cx="874264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10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187465" y="1484676"/>
              <a:ext cx="467727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月</a:t>
              </a:r>
              <a:endParaRPr kumimoji="1" lang="en-US" altLang="ja-JP" sz="24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380027" y="1317265"/>
              <a:ext cx="609601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10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643412" y="1502720"/>
              <a:ext cx="510759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en-US" altLang="ja-JP" sz="24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932978" y="1746235"/>
              <a:ext cx="642919" cy="77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転</a:t>
              </a:r>
              <a:endParaRPr kumimoji="1" lang="en-US" altLang="ja-JP" sz="40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377801" y="1683089"/>
              <a:ext cx="729105" cy="77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倒</a:t>
              </a:r>
              <a:endParaRPr kumimoji="1" lang="en-US" altLang="ja-JP" sz="40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054462" y="2179466"/>
              <a:ext cx="464555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</a:t>
              </a:r>
              <a:endParaRPr kumimoji="1" lang="en-US" altLang="ja-JP" sz="24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280140" y="2246276"/>
              <a:ext cx="578855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en-US" altLang="ja-JP" sz="24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843010" y="1335267"/>
              <a:ext cx="489955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は</a:t>
              </a:r>
              <a:endParaRPr kumimoji="1" lang="en-US" altLang="ja-JP" sz="24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793336" y="1752959"/>
              <a:ext cx="729105" cy="77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予</a:t>
              </a:r>
              <a:endParaRPr kumimoji="1" lang="en-US" altLang="ja-JP" sz="40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221776" y="1694961"/>
              <a:ext cx="729105" cy="77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防</a:t>
              </a:r>
              <a:endParaRPr kumimoji="1" lang="en-US" altLang="ja-JP" sz="40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977346" y="1209089"/>
              <a:ext cx="575547" cy="302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err="1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てん</a:t>
              </a:r>
              <a:endParaRPr kumimoji="1" lang="en-US" altLang="ja-JP" sz="12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5472720" y="1209676"/>
              <a:ext cx="575547" cy="302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n w="12700">
                    <a:solidFill>
                      <a:srgbClr val="FF99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とう</a:t>
              </a:r>
              <a:endParaRPr kumimoji="1" lang="en-US" altLang="ja-JP" sz="1200" dirty="0" smtClean="0">
                <a:ln w="12700">
                  <a:solidFill>
                    <a:srgbClr val="FF99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592810" y="8317258"/>
            <a:ext cx="3476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・転倒予防川柳大賞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作品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（東京都　佐川 晶子）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0" y="0"/>
            <a:ext cx="6858000" cy="1482589"/>
          </a:xfrm>
          <a:prstGeom prst="rect">
            <a:avLst/>
          </a:prstGeom>
          <a:solidFill>
            <a:srgbClr val="EC430E"/>
          </a:solidFill>
        </p:spPr>
        <p:txBody>
          <a:bodyPr wrap="square" tIns="324000" rtlCol="0" anchor="ctr">
            <a:noAutofit/>
          </a:bodyPr>
          <a:lstStyle/>
          <a:p>
            <a:pPr algn="ctr"/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店頭での</a:t>
            </a:r>
            <a:r>
              <a:rPr kumimoji="1" lang="ja-JP" altLang="en-US" sz="5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　　</a:t>
            </a:r>
            <a:r>
              <a:rPr kumimoji="1" lang="ja-JP" altLang="en-US" sz="48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</a:t>
            </a:r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要注意</a:t>
            </a:r>
            <a:endParaRPr kumimoji="1" lang="ja-JP" altLang="en-US" sz="5000" spc="-5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 rot="20908007">
            <a:off x="2544254" y="164939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転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 rot="1058935">
            <a:off x="3343147" y="235187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倒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81" name="涙形 80"/>
          <p:cNvSpPr/>
          <p:nvPr/>
        </p:nvSpPr>
        <p:spPr>
          <a:xfrm rot="13026351">
            <a:off x="4162002" y="1207693"/>
            <a:ext cx="220875" cy="163376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涙形 81"/>
          <p:cNvSpPr/>
          <p:nvPr/>
        </p:nvSpPr>
        <p:spPr>
          <a:xfrm rot="3489908">
            <a:off x="2407860" y="399874"/>
            <a:ext cx="198086" cy="151751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3" name="グループ化 82"/>
          <p:cNvGrpSpPr/>
          <p:nvPr/>
        </p:nvGrpSpPr>
        <p:grpSpPr>
          <a:xfrm>
            <a:off x="1767024" y="34112"/>
            <a:ext cx="3323952" cy="288000"/>
            <a:chOff x="1764000" y="34112"/>
            <a:chExt cx="3323952" cy="288000"/>
          </a:xfrm>
          <a:solidFill>
            <a:srgbClr val="EC430E"/>
          </a:solidFill>
        </p:grpSpPr>
        <p:sp>
          <p:nvSpPr>
            <p:cNvPr id="84" name="正方形/長方形 83"/>
            <p:cNvSpPr/>
            <p:nvPr/>
          </p:nvSpPr>
          <p:spPr>
            <a:xfrm>
              <a:off x="2885976" y="34112"/>
              <a:ext cx="1080000" cy="2880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つまづき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007952" y="34112"/>
              <a:ext cx="1080000" cy="2880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踏み外し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764000" y="34112"/>
              <a:ext cx="1080000" cy="2880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600" dirty="0">
                  <a:solidFill>
                    <a:schemeClr val="bg1"/>
                  </a:solidFill>
                  <a:latin typeface="+mn-ea"/>
                </a:rPr>
                <a:t> </a:t>
              </a:r>
              <a:r>
                <a:rPr kumimoji="1" lang="ja-JP" altLang="en-US" b="1" spc="600" dirty="0" smtClean="0">
                  <a:solidFill>
                    <a:schemeClr val="bg1"/>
                  </a:solidFill>
                  <a:latin typeface="+mn-ea"/>
                </a:rPr>
                <a:t>滑り</a:t>
              </a:r>
              <a:endParaRPr kumimoji="1" lang="ja-JP" altLang="en-US" b="1" spc="6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4527769" y="6745007"/>
            <a:ext cx="2153177" cy="1313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代以上</a:t>
            </a:r>
            <a:endParaRPr kumimoji="1" lang="en-US" altLang="ja-JP" sz="2400" b="1" spc="300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20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ja-JP" altLang="en-US" sz="54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20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</a:t>
            </a:r>
            <a:endParaRPr kumimoji="1" lang="en-US" altLang="ja-JP" sz="2000" b="1" dirty="0">
              <a:ln w="19050">
                <a:noFill/>
              </a:ln>
              <a:solidFill>
                <a:srgbClr val="EC430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4527769" y="2436394"/>
            <a:ext cx="2479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労働災害の</a:t>
            </a:r>
            <a:endParaRPr kumimoji="1" lang="en-US" altLang="ja-JP" sz="2400" b="1" spc="300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うち転倒</a:t>
            </a:r>
            <a:endParaRPr kumimoji="1" lang="en-US" altLang="ja-JP" sz="2400" b="1" spc="3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20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ja-JP" altLang="en-US" sz="54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20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</a:t>
            </a:r>
            <a:endParaRPr kumimoji="1" lang="en-US" altLang="ja-JP" sz="2000" b="1" dirty="0">
              <a:ln w="19050">
                <a:noFill/>
              </a:ln>
              <a:solidFill>
                <a:srgbClr val="EC430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324626" y="1643849"/>
            <a:ext cx="2492990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数字で</a:t>
            </a: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見る</a:t>
            </a:r>
            <a:endParaRPr kumimoji="1" lang="en-US" altLang="ja-JP" b="1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食品スーパーでの</a:t>
            </a: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転倒</a:t>
            </a:r>
            <a:endParaRPr kumimoji="1" lang="en-US" altLang="ja-JP" b="1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89" y="8179536"/>
            <a:ext cx="299688" cy="317146"/>
          </a:xfrm>
          <a:prstGeom prst="rect">
            <a:avLst/>
          </a:prstGeom>
        </p:spPr>
      </p:pic>
      <p:sp>
        <p:nvSpPr>
          <p:cNvPr id="91" name="正方形/長方形 90"/>
          <p:cNvSpPr/>
          <p:nvPr/>
        </p:nvSpPr>
        <p:spPr>
          <a:xfrm>
            <a:off x="5163592" y="8193875"/>
            <a:ext cx="162095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日本転倒予防学会</a:t>
            </a:r>
            <a:endParaRPr lang="ja-JP" altLang="en-US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465800" y="2515625"/>
            <a:ext cx="72000" cy="118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459882" y="4158713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4467705" y="5466141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464072" y="6773570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6" name="図 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456" y="8164582"/>
            <a:ext cx="1388916" cy="354472"/>
          </a:xfrm>
          <a:prstGeom prst="rect">
            <a:avLst/>
          </a:prstGeom>
        </p:spPr>
      </p:pic>
      <p:sp>
        <p:nvSpPr>
          <p:cNvPr id="97" name="正方形/長方形 96"/>
          <p:cNvSpPr/>
          <p:nvPr/>
        </p:nvSpPr>
        <p:spPr>
          <a:xfrm>
            <a:off x="4527769" y="5419370"/>
            <a:ext cx="286391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6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女性</a:t>
            </a:r>
            <a:endParaRPr kumimoji="1" lang="en-US" altLang="ja-JP" sz="2400" b="1" spc="6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20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ja-JP" altLang="en-US" sz="54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kumimoji="1" lang="ja-JP" altLang="en-US" sz="20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</a:t>
            </a:r>
            <a:endParaRPr kumimoji="1" lang="en-US" altLang="ja-JP" sz="2000" b="1" dirty="0">
              <a:ln w="19050">
                <a:noFill/>
              </a:ln>
              <a:solidFill>
                <a:srgbClr val="EC430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527769" y="4119382"/>
            <a:ext cx="2819369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休業１か月</a:t>
            </a:r>
            <a:r>
              <a:rPr kumimoji="1" lang="ja-JP" altLang="en-US" sz="2400" b="1" spc="-12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2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2400" b="1" dirty="0" smtClean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20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ja-JP" altLang="en-US" sz="54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ja-JP" altLang="en-US" sz="2000" b="1" dirty="0" smtClean="0">
                <a:ln w="19050">
                  <a:noFill/>
                </a:ln>
                <a:solidFill>
                  <a:srgbClr val="EC43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</a:t>
            </a:r>
            <a:endParaRPr kumimoji="1" lang="en-US" altLang="ja-JP" sz="2000" b="1" dirty="0">
              <a:ln w="19050">
                <a:noFill/>
              </a:ln>
              <a:solidFill>
                <a:srgbClr val="EC430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81000" y="8528156"/>
            <a:ext cx="6696000" cy="13540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EC43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198532" y="8553917"/>
            <a:ext cx="3057247" cy="307777"/>
          </a:xfrm>
          <a:prstGeom prst="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0">
                  <a:noFill/>
                </a:ln>
                <a:solidFill>
                  <a:srgbClr val="EC43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店長から従業員の皆さまへのお願い</a:t>
            </a:r>
            <a:endParaRPr lang="en-US" altLang="ja-JP" sz="1400" b="1" dirty="0" smtClean="0">
              <a:ln w="0">
                <a:noFill/>
              </a:ln>
              <a:solidFill>
                <a:srgbClr val="EC430E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84917" y="8824623"/>
            <a:ext cx="2866213" cy="0"/>
          </a:xfrm>
          <a:prstGeom prst="line">
            <a:avLst/>
          </a:prstGeom>
          <a:ln w="19050">
            <a:solidFill>
              <a:srgbClr val="EC430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63"/>
          <p:cNvSpPr txBox="1"/>
          <p:nvPr/>
        </p:nvSpPr>
        <p:spPr>
          <a:xfrm>
            <a:off x="4763857" y="7802865"/>
            <a:ext cx="2094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6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75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32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1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49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07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65" algn="l" defTabSz="914316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出典：平成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労働者死傷病報告より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82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116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ＤＨＰ平成明朝体W7</vt:lpstr>
      <vt:lpstr>HGP創英角ﾎﾟｯﾌﾟ体</vt:lpstr>
      <vt:lpstr>HG創英角ｺﾞｼｯｸUB</vt:lpstr>
      <vt:lpstr>メイリオ</vt:lpstr>
      <vt:lpstr>游ゴシック</vt:lpstr>
      <vt:lpstr>游ゴシック Light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寿樹(ishii-toshiki.jq4)</dc:creator>
  <cp:lastModifiedBy>土井昌利</cp:lastModifiedBy>
  <cp:revision>150</cp:revision>
  <cp:lastPrinted>2021-08-27T09:10:39Z</cp:lastPrinted>
  <dcterms:created xsi:type="dcterms:W3CDTF">2021-08-03T07:45:35Z</dcterms:created>
  <dcterms:modified xsi:type="dcterms:W3CDTF">2021-10-07T07:15:23Z</dcterms:modified>
</cp:coreProperties>
</file>